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E8F13DA-0C22-4DDA-85A0-F4B90A204073}" type="datetimeFigureOut">
              <a:rPr lang="ru-RU" smtClean="0"/>
              <a:t>13.09.2018</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BB71DBA-8B38-4C10-A155-B4FD0BE1F0F4}"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8F13DA-0C22-4DDA-85A0-F4B90A204073}" type="datetimeFigureOut">
              <a:rPr lang="ru-RU" smtClean="0"/>
              <a:t>13.09.2018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B71DBA-8B38-4C10-A155-B4FD0BE1F0F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8F13DA-0C22-4DDA-85A0-F4B90A204073}" type="datetimeFigureOut">
              <a:rPr lang="ru-RU" smtClean="0"/>
              <a:t>13.09.2018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B71DBA-8B38-4C10-A155-B4FD0BE1F0F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E8F13DA-0C22-4DDA-85A0-F4B90A204073}" type="datetimeFigureOut">
              <a:rPr lang="ru-RU" smtClean="0"/>
              <a:t>13.09.2018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B71DBA-8B38-4C10-A155-B4FD0BE1F0F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8F13DA-0C22-4DDA-85A0-F4B90A204073}" type="datetimeFigureOut">
              <a:rPr lang="ru-RU" smtClean="0"/>
              <a:t>13.09.2018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B71DBA-8B38-4C10-A155-B4FD0BE1F0F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E8F13DA-0C22-4DDA-85A0-F4B90A204073}" type="datetimeFigureOut">
              <a:rPr lang="ru-RU" smtClean="0"/>
              <a:t>13.09.2018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B71DBA-8B38-4C10-A155-B4FD0BE1F0F4}"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E8F13DA-0C22-4DDA-85A0-F4B90A204073}" type="datetimeFigureOut">
              <a:rPr lang="ru-RU" smtClean="0"/>
              <a:t>13.09.2018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B71DBA-8B38-4C10-A155-B4FD0BE1F0F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E8F13DA-0C22-4DDA-85A0-F4B90A204073}" type="datetimeFigureOut">
              <a:rPr lang="ru-RU" smtClean="0"/>
              <a:t>13.09.2018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BB71DBA-8B38-4C10-A155-B4FD0BE1F0F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F13DA-0C22-4DDA-85A0-F4B90A204073}" type="datetimeFigureOut">
              <a:rPr lang="ru-RU" smtClean="0"/>
              <a:t>13.09.2018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BB71DBA-8B38-4C10-A155-B4FD0BE1F0F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8F13DA-0C22-4DDA-85A0-F4B90A204073}" type="datetimeFigureOut">
              <a:rPr lang="ru-RU" smtClean="0"/>
              <a:t>13.09.2018</a:t>
            </a:fld>
            <a:endParaRPr lang="ru-RU"/>
          </a:p>
        </p:txBody>
      </p:sp>
      <p:sp>
        <p:nvSpPr>
          <p:cNvPr id="7" name="Slide Number Placeholder 6"/>
          <p:cNvSpPr>
            <a:spLocks noGrp="1"/>
          </p:cNvSpPr>
          <p:nvPr>
            <p:ph type="sldNum" sz="quarter" idx="12"/>
          </p:nvPr>
        </p:nvSpPr>
        <p:spPr/>
        <p:txBody>
          <a:bodyPr/>
          <a:lstStyle/>
          <a:p>
            <a:fld id="{ABB71DBA-8B38-4C10-A155-B4FD0BE1F0F4}"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8F13DA-0C22-4DDA-85A0-F4B90A204073}" type="datetimeFigureOut">
              <a:rPr lang="ru-RU" smtClean="0"/>
              <a:t>13.09.2018</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ABB71DBA-8B38-4C10-A155-B4FD0BE1F0F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E8F13DA-0C22-4DDA-85A0-F4B90A204073}" type="datetimeFigureOut">
              <a:rPr lang="ru-RU" smtClean="0"/>
              <a:t>13.09.2018</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BB71DBA-8B38-4C10-A155-B4FD0BE1F0F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Путешествие в прошлое тарелки</a:t>
            </a:r>
            <a:endParaRPr lang="ru-RU" b="1" dirty="0"/>
          </a:p>
        </p:txBody>
      </p:sp>
      <p:sp>
        <p:nvSpPr>
          <p:cNvPr id="3" name="Подзаголовок 2"/>
          <p:cNvSpPr>
            <a:spLocks noGrp="1"/>
          </p:cNvSpPr>
          <p:nvPr>
            <p:ph type="subTitle" idx="1"/>
          </p:nvPr>
        </p:nvSpPr>
        <p:spPr/>
        <p:txBody>
          <a:bodyPr>
            <a:normAutofit/>
          </a:bodyPr>
          <a:lstStyle/>
          <a:p>
            <a:r>
              <a:rPr lang="ru-RU" dirty="0" smtClean="0"/>
              <a:t>Подготовил воспитатель:</a:t>
            </a:r>
            <a:endParaRPr lang="ru-RU" dirty="0" smtClean="0"/>
          </a:p>
          <a:p>
            <a:r>
              <a:rPr lang="ru-RU" dirty="0" smtClean="0"/>
              <a:t>Анисимова </a:t>
            </a:r>
            <a:r>
              <a:rPr lang="ru-RU" dirty="0" smtClean="0"/>
              <a:t>О.Ю</a:t>
            </a:r>
            <a:endParaRPr lang="ru-RU" dirty="0" smtClean="0"/>
          </a:p>
          <a:p>
            <a:r>
              <a:rPr lang="ru-RU" dirty="0" smtClean="0"/>
              <a:t> МДОУ№3</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4176464" cy="3171825"/>
          </a:xfrm>
          <a:prstGeom prst="ellipse">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501008"/>
            <a:ext cx="3744416" cy="29695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00132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smtClean="0"/>
              <a:t> </a:t>
            </a:r>
            <a:r>
              <a:rPr lang="ru-RU" sz="1800" b="1" dirty="0"/>
              <a:t>Стал мужик думать и решил сде­лать тарелки из металла. Вот такие. Посмотрите на них. Нравятся вам эти тарелки? (Да.) Почему? (Они легкие, прочные, не горят, не бьются.) Куда мы смело можем брать эти тарелки? (В поход, на дачу, в лес.)</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420888"/>
            <a:ext cx="2095500" cy="2047875"/>
          </a:xfrm>
          <a:ln>
            <a:solidFill>
              <a:schemeClr val="accent3">
                <a:lumMod val="75000"/>
              </a:schemeClr>
            </a:solidFill>
          </a:ln>
          <a:effectLst>
            <a:glow rad="139700">
              <a:schemeClr val="accent3">
                <a:satMod val="175000"/>
                <a:alpha val="40000"/>
              </a:schemeClr>
            </a:glo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286" y="3218878"/>
            <a:ext cx="2257425" cy="2047875"/>
          </a:xfrm>
          <a:prstGeom prst="rect">
            <a:avLst/>
          </a:prstGeom>
          <a:effectLst>
            <a:glow rad="228600">
              <a:schemeClr val="accent6">
                <a:satMod val="175000"/>
                <a:alpha val="40000"/>
              </a:schemeClr>
            </a:glo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452937"/>
            <a:ext cx="2438400" cy="162763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154789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Когда человек научился делать стекло, он стал изготавливать из него тарелки</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204864"/>
            <a:ext cx="3508375" cy="3508375"/>
          </a:xfrm>
          <a:prstGeom prst="rect">
            <a:avLst/>
          </a:prstGeom>
          <a:solidFill>
            <a:srgbClr val="FFFFFF">
              <a:shade val="85000"/>
            </a:srgbClr>
          </a:solidFill>
          <a:ln w="190500" cap="sq">
            <a:solidFill>
              <a:srgbClr val="FFFFFF"/>
            </a:solidFill>
            <a:miter lim="800000"/>
          </a:ln>
          <a:effectLst>
            <a:glow rad="139700">
              <a:schemeClr val="accent6">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348880"/>
            <a:ext cx="4100589" cy="3645024"/>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362965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20688"/>
            <a:ext cx="7024744" cy="1152128"/>
          </a:xfrm>
        </p:spPr>
        <p:txBody>
          <a:bodyPr>
            <a:normAutofit fontScale="90000"/>
          </a:bodyPr>
          <a:lstStyle/>
          <a:p>
            <a:r>
              <a:rPr lang="ru-RU" b="1" dirty="0" smtClean="0"/>
              <a:t>Они научились их расписывать.</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00808"/>
            <a:ext cx="3916362" cy="3916362"/>
          </a:xfrm>
          <a:effectLst>
            <a:glow rad="101600">
              <a:schemeClr val="accent5">
                <a:satMod val="175000"/>
                <a:alpha val="40000"/>
              </a:schemeClr>
            </a:glo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620688"/>
            <a:ext cx="1618938" cy="161893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420888"/>
            <a:ext cx="3643164" cy="4046628"/>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5349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836712"/>
            <a:ext cx="7024744" cy="936104"/>
          </a:xfrm>
        </p:spPr>
        <p:txBody>
          <a:bodyPr>
            <a:normAutofit fontScale="90000"/>
          </a:bodyPr>
          <a:lstStyle/>
          <a:p>
            <a:r>
              <a:rPr lang="ru-RU" sz="3200" dirty="0" smtClean="0"/>
              <a:t>А еще научились делать пластмассовые тарелки</a:t>
            </a: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72816"/>
            <a:ext cx="3816424" cy="3508375"/>
          </a:xfrm>
        </p:spPr>
      </p:pic>
      <p:sp>
        <p:nvSpPr>
          <p:cNvPr id="6" name="TextBox 5"/>
          <p:cNvSpPr txBox="1"/>
          <p:nvPr/>
        </p:nvSpPr>
        <p:spPr>
          <a:xfrm>
            <a:off x="4788025" y="1988840"/>
            <a:ext cx="3888431" cy="3693319"/>
          </a:xfrm>
          <a:prstGeom prst="rect">
            <a:avLst/>
          </a:prstGeom>
          <a:noFill/>
        </p:spPr>
        <p:txBody>
          <a:bodyPr wrap="square" rtlCol="0">
            <a:spAutoFit/>
          </a:bodyPr>
          <a:lstStyle/>
          <a:p>
            <a:r>
              <a:rPr lang="ru-RU" dirty="0" smtClean="0"/>
              <a:t> </a:t>
            </a:r>
            <a:r>
              <a:rPr lang="ru-RU" b="1" dirty="0">
                <a:solidFill>
                  <a:schemeClr val="accent1">
                    <a:lumMod val="50000"/>
                  </a:schemeClr>
                </a:solidFill>
              </a:rPr>
              <a:t>Чем хороши эти тарелки? (Они легкие, гиб­кие, гладкие.) Какими еще свойствами обладает пла­стмасса? (Плавится.) Да, от высокой температуры пластмасса плавится. А зачем человек придумал столько разнообразной посуды? (Ее можно исполь­зовать на даче, дома, в походах, чтобы людям было удобно и приятно кушать</a:t>
            </a:r>
            <a:r>
              <a:rPr lang="ru-RU" b="1" dirty="0" smtClean="0">
                <a:solidFill>
                  <a:schemeClr val="accent1">
                    <a:lumMod val="50000"/>
                  </a:schemeClr>
                </a:solidFill>
              </a:rPr>
              <a:t>.)</a:t>
            </a:r>
            <a:endParaRPr lang="ru-RU" b="1" dirty="0">
              <a:solidFill>
                <a:schemeClr val="accent1">
                  <a:lumMod val="50000"/>
                </a:schemeClr>
              </a:solidFill>
            </a:endParaRPr>
          </a:p>
        </p:txBody>
      </p:sp>
    </p:spTree>
    <p:extLst>
      <p:ext uri="{BB962C8B-B14F-4D97-AF65-F5344CB8AC3E}">
        <p14:creationId xmlns:p14="http://schemas.microsoft.com/office/powerpoint/2010/main" val="30174572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1484784"/>
            <a:ext cx="6777317" cy="4347845"/>
          </a:xfrm>
        </p:spPr>
        <p:txBody>
          <a:bodyPr/>
          <a:lstStyle/>
          <a:p>
            <a:r>
              <a:rPr lang="ru-RU" b="1" dirty="0">
                <a:solidFill>
                  <a:schemeClr val="accent1">
                    <a:lumMod val="50000"/>
                  </a:schemeClr>
                </a:solidFill>
              </a:rPr>
              <a:t>Вот видите, какие чу­десные и удобные вещи дарят нам мастера. Давай­те будем с уважением относиться к таким людям, беречь их труд, их «золотые руки». Как мы можем беречь их труд? </a:t>
            </a:r>
            <a:r>
              <a:rPr lang="ru-RU" b="1" dirty="0" smtClean="0">
                <a:solidFill>
                  <a:schemeClr val="accent1">
                    <a:lumMod val="50000"/>
                  </a:schemeClr>
                </a:solidFill>
              </a:rPr>
              <a:t>Беречь </a:t>
            </a:r>
            <a:r>
              <a:rPr lang="ru-RU" b="1" dirty="0">
                <a:solidFill>
                  <a:schemeClr val="accent1">
                    <a:lumMod val="50000"/>
                  </a:schemeClr>
                </a:solidFill>
              </a:rPr>
              <a:t>посуду, не бить ее, аккурат­но с ней </a:t>
            </a:r>
            <a:r>
              <a:rPr lang="ru-RU" b="1" dirty="0" smtClean="0">
                <a:solidFill>
                  <a:schemeClr val="accent1">
                    <a:lumMod val="50000"/>
                  </a:schemeClr>
                </a:solidFill>
              </a:rPr>
              <a:t>обращаться!</a:t>
            </a:r>
            <a:endParaRPr lang="ru-RU" b="1" dirty="0">
              <a:solidFill>
                <a:schemeClr val="accent1">
                  <a:lumMod val="50000"/>
                </a:schemeClr>
              </a:solidFill>
            </a:endParaRPr>
          </a:p>
          <a:p>
            <a:endParaRPr lang="ru-RU" dirty="0"/>
          </a:p>
        </p:txBody>
      </p:sp>
    </p:spTree>
    <p:extLst>
      <p:ext uri="{BB962C8B-B14F-4D97-AF65-F5344CB8AC3E}">
        <p14:creationId xmlns:p14="http://schemas.microsoft.com/office/powerpoint/2010/main" val="28891895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20688"/>
            <a:ext cx="7024744" cy="1080120"/>
          </a:xfrm>
        </p:spPr>
        <p:txBody>
          <a:bodyPr>
            <a:normAutofit fontScale="90000"/>
          </a:bodyPr>
          <a:lstStyle/>
          <a:p>
            <a:r>
              <a:rPr lang="ru-RU" sz="2800" b="1" dirty="0"/>
              <a:t>Посмотрите, какой красивый дом стоит. А кто же в этом домике живет?</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00808"/>
            <a:ext cx="6696744" cy="4464496"/>
          </a:xfrm>
          <a:effectLst>
            <a:glow rad="228600">
              <a:schemeClr val="accent4">
                <a:satMod val="175000"/>
                <a:alpha val="40000"/>
              </a:schemeClr>
            </a:glow>
          </a:effectLst>
        </p:spPr>
      </p:pic>
    </p:spTree>
    <p:extLst>
      <p:ext uri="{BB962C8B-B14F-4D97-AF65-F5344CB8AC3E}">
        <p14:creationId xmlns:p14="http://schemas.microsoft.com/office/powerpoint/2010/main" val="906601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20688"/>
            <a:ext cx="7024744" cy="792088"/>
          </a:xfrm>
        </p:spPr>
        <p:txBody>
          <a:bodyPr>
            <a:normAutofit fontScale="90000"/>
          </a:bodyPr>
          <a:lstStyle/>
          <a:p>
            <a:r>
              <a:rPr lang="ru-RU" sz="2400" b="1" dirty="0"/>
              <a:t>(Мишка, зайчик, дедка с бабкой.) Давайте зайдем и посмотрим, кто в доме живет.</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84784"/>
            <a:ext cx="3600400" cy="2808312"/>
          </a:xfrm>
          <a:effectLst>
            <a:glow rad="139700">
              <a:schemeClr val="accent3">
                <a:satMod val="175000"/>
                <a:alpha val="40000"/>
              </a:schemeClr>
            </a:glo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674734"/>
            <a:ext cx="4887094" cy="492291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14512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548680"/>
            <a:ext cx="7024744" cy="1621984"/>
          </a:xfrm>
        </p:spPr>
        <p:txBody>
          <a:bodyPr>
            <a:normAutofit/>
          </a:bodyPr>
          <a:lstStyle/>
          <a:p>
            <a:r>
              <a:rPr lang="ru-RU" sz="2000" dirty="0"/>
              <a:t>. </a:t>
            </a:r>
            <a:r>
              <a:rPr lang="ru-RU" sz="2000" b="1" dirty="0"/>
              <a:t>Ой, как здесь хорошо, какой стол накрыт! Хозяева, навер­ное, ждут гостей. Посмотрите, что есть на столе? </a:t>
            </a:r>
            <a:r>
              <a:rPr lang="ru-RU" sz="2000" b="1" dirty="0" smtClean="0"/>
              <a:t>(самовар, чашки, </a:t>
            </a:r>
            <a:r>
              <a:rPr lang="ru-RU" sz="2000" b="1" dirty="0"/>
              <a:t>угощенье</a:t>
            </a:r>
            <a:r>
              <a:rPr lang="ru-RU" sz="2000" b="1" dirty="0" smtClean="0"/>
              <a:t>.)А чего здесь не хватает-Тарелок. Баранки лежат прямо на столе! </a:t>
            </a:r>
            <a:endParaRPr lang="ru-RU" sz="2000" b="1"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348880"/>
            <a:ext cx="5904656" cy="3888432"/>
          </a:xfrm>
        </p:spPr>
      </p:pic>
    </p:spTree>
    <p:extLst>
      <p:ext uri="{BB962C8B-B14F-4D97-AF65-F5344CB8AC3E}">
        <p14:creationId xmlns:p14="http://schemas.microsoft.com/office/powerpoint/2010/main" val="160565842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92696"/>
            <a:ext cx="6768752" cy="1296144"/>
          </a:xfrm>
        </p:spPr>
        <p:txBody>
          <a:bodyPr>
            <a:noAutofit/>
          </a:bodyPr>
          <a:lstStyle/>
          <a:p>
            <a:r>
              <a:rPr lang="ru-RU" sz="2000" b="1" dirty="0"/>
              <a:t>Давным-давно, когда не было ни домов, ни детских садиков, ни магазинов, когда люди жили еще в пеще­рах, произошла эта история. . Захотел как-то мужик поесть. Убил он на охоте быка, поджарил на костре мясо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988840"/>
            <a:ext cx="4320480" cy="4176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132856"/>
            <a:ext cx="3995936" cy="3816424"/>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3389886572"/>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96752"/>
            <a:ext cx="7024744" cy="1008112"/>
          </a:xfrm>
        </p:spPr>
        <p:txBody>
          <a:bodyPr>
            <a:noAutofit/>
          </a:bodyPr>
          <a:lstStyle/>
          <a:p>
            <a:r>
              <a:rPr lang="ru-RU" sz="2000" dirty="0"/>
              <a:t/>
            </a:r>
            <a:br>
              <a:rPr lang="ru-RU" sz="2000" dirty="0"/>
            </a:br>
            <a:r>
              <a:rPr lang="ru-RU" sz="2000" b="1" dirty="0" smtClean="0"/>
              <a:t>И тут он подумал: на что ему мясо положить? Если он положит его на землю, что с мясом будет?(Испачкается).Думал мужик и решил сорвать лист лопуха и на него положить мясо. Так и сделал</a:t>
            </a:r>
            <a:endParaRPr lang="ru-RU" sz="2000" b="1" dirty="0"/>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204864"/>
            <a:ext cx="4703966" cy="3699619"/>
          </a:xfrm>
        </p:spPr>
      </p:pic>
      <p:sp>
        <p:nvSpPr>
          <p:cNvPr id="8" name="TextBox 7"/>
          <p:cNvSpPr txBox="1"/>
          <p:nvPr/>
        </p:nvSpPr>
        <p:spPr>
          <a:xfrm>
            <a:off x="6372200" y="2636912"/>
            <a:ext cx="2304256" cy="1754326"/>
          </a:xfrm>
          <a:prstGeom prst="rect">
            <a:avLst/>
          </a:prstGeom>
          <a:noFill/>
        </p:spPr>
        <p:txBody>
          <a:bodyPr wrap="square" rtlCol="0">
            <a:spAutoFit/>
          </a:bodyPr>
          <a:lstStyle/>
          <a:p>
            <a:r>
              <a:rPr lang="ru-RU" b="1" dirty="0" smtClean="0">
                <a:solidFill>
                  <a:schemeClr val="accent1">
                    <a:lumMod val="50000"/>
                  </a:schemeClr>
                </a:solidFill>
              </a:rPr>
              <a:t>Но и это ему показалось неудобно, почему? </a:t>
            </a:r>
            <a:r>
              <a:rPr lang="ru-RU" b="1" dirty="0">
                <a:solidFill>
                  <a:schemeClr val="accent1">
                    <a:lumMod val="50000"/>
                  </a:schemeClr>
                </a:solidFill>
              </a:rPr>
              <a:t>(Лист плос­кий и маленький.)</a:t>
            </a:r>
          </a:p>
        </p:txBody>
      </p:sp>
    </p:spTree>
    <p:extLst>
      <p:ext uri="{BB962C8B-B14F-4D97-AF65-F5344CB8AC3E}">
        <p14:creationId xmlns:p14="http://schemas.microsoft.com/office/powerpoint/2010/main" val="252487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t>Тогда решил мужик сделать тарелку из кам­ня. Два дня долбил он камень, чтобы появилось уг­лубление. Положил он на тарелку мясо, сидит и ра­дуется, что у него теперь есть такая удобная тарелка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636912"/>
            <a:ext cx="5616624" cy="3508375"/>
          </a:xfrm>
          <a:ln>
            <a:solidFill>
              <a:srgbClr val="FF0000"/>
            </a:solidFill>
          </a:ln>
          <a:effectLst>
            <a:glow rad="228600">
              <a:schemeClr val="accent3">
                <a:satMod val="175000"/>
                <a:alpha val="40000"/>
              </a:schemeClr>
            </a:glo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24944"/>
            <a:ext cx="2448272" cy="1969368"/>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61341108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052736"/>
            <a:ext cx="7024626" cy="936104"/>
          </a:xfrm>
        </p:spPr>
        <p:txBody>
          <a:bodyPr>
            <a:noAutofit/>
          </a:bodyPr>
          <a:lstStyle/>
          <a:p>
            <a:r>
              <a:rPr lang="ru-RU" sz="2800" b="1" dirty="0" smtClean="0"/>
              <a:t>Ну каменная тарелка тяжелая, и решил мужик сделать тарелку из дерева</a:t>
            </a:r>
            <a:endParaRPr lang="ru-RU" sz="28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018006"/>
            <a:ext cx="3508375" cy="350837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84784"/>
            <a:ext cx="3744416" cy="3816424"/>
          </a:xfrm>
          <a:prstGeom prst="rect">
            <a:avLst/>
          </a:prstGeom>
          <a:ln>
            <a:noFill/>
          </a:ln>
          <a:effectLst>
            <a:outerShdw blurRad="190500" algn="tl" rotWithShape="0">
              <a:srgbClr val="000000">
                <a:alpha val="70000"/>
              </a:srgbClr>
            </a:outerShdw>
          </a:effectLst>
        </p:spPr>
      </p:pic>
      <p:sp>
        <p:nvSpPr>
          <p:cNvPr id="6" name="TextBox 5"/>
          <p:cNvSpPr txBox="1"/>
          <p:nvPr/>
        </p:nvSpPr>
        <p:spPr>
          <a:xfrm>
            <a:off x="755576" y="5805264"/>
            <a:ext cx="7776864" cy="646331"/>
          </a:xfrm>
          <a:prstGeom prst="rect">
            <a:avLst/>
          </a:prstGeom>
          <a:noFill/>
        </p:spPr>
        <p:txBody>
          <a:bodyPr wrap="square" rtlCol="0">
            <a:spAutoFit/>
          </a:bodyPr>
          <a:lstStyle/>
          <a:p>
            <a:r>
              <a:rPr lang="ru-RU" b="1" dirty="0">
                <a:solidFill>
                  <a:schemeClr val="accent1">
                    <a:lumMod val="50000"/>
                  </a:schemeClr>
                </a:solidFill>
              </a:rPr>
              <a:t>Взял он чурку и выдолбил углубление, получилась красивая, удобная тарелка. </a:t>
            </a:r>
          </a:p>
        </p:txBody>
      </p:sp>
    </p:spTree>
    <p:extLst>
      <p:ext uri="{BB962C8B-B14F-4D97-AF65-F5344CB8AC3E}">
        <p14:creationId xmlns:p14="http://schemas.microsoft.com/office/powerpoint/2010/main" val="101945462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64704"/>
            <a:ext cx="7024744" cy="1440160"/>
          </a:xfrm>
        </p:spPr>
        <p:txBody>
          <a:bodyPr>
            <a:noAutofit/>
          </a:bodyPr>
          <a:lstStyle/>
          <a:p>
            <a:r>
              <a:rPr lang="ru-RU" sz="1600" b="1" dirty="0" smtClean="0"/>
              <a:t>Другой мужик </a:t>
            </a:r>
            <a:r>
              <a:rPr lang="ru-RU" sz="1600" b="1" dirty="0"/>
              <a:t>решил их ук­расить </a:t>
            </a:r>
            <a:r>
              <a:rPr lang="ru-RU" sz="1600" b="1" dirty="0" smtClean="0"/>
              <a:t> их узорами</a:t>
            </a:r>
            <a:r>
              <a:rPr lang="ru-RU" sz="1600" b="1" dirty="0"/>
              <a:t>. </a:t>
            </a:r>
            <a:r>
              <a:rPr lang="ru-RU" sz="1600" b="1" dirty="0" smtClean="0"/>
              <a:t>Мужик был </a:t>
            </a:r>
            <a:r>
              <a:rPr lang="ru-RU" sz="1600" b="1" dirty="0"/>
              <a:t>веселым человеком, поэтому и рисунки получились такие же. Какие? (Яр­кие, красивые, радостные.)  </a:t>
            </a:r>
            <a:r>
              <a:rPr lang="ru-RU" sz="1600" b="1" dirty="0" smtClean="0"/>
              <a:t>Ну тарелки оказались непрочными. Эти </a:t>
            </a:r>
            <a:r>
              <a:rPr lang="ru-RU" sz="1600" b="1" dirty="0"/>
              <a:t>тарелки надо держать подальше от огня, воды и </a:t>
            </a:r>
            <a:r>
              <a:rPr lang="ru-RU" sz="1600" b="1" dirty="0" smtClean="0"/>
              <a:t>солнца </a:t>
            </a:r>
            <a:r>
              <a:rPr lang="ru-RU" sz="1600" b="1" dirty="0"/>
              <a:t>Почему </a:t>
            </a:r>
            <a:r>
              <a:rPr lang="ru-RU" sz="1600" b="1" dirty="0" smtClean="0"/>
              <a:t>? </a:t>
            </a:r>
            <a:r>
              <a:rPr lang="ru-RU" sz="1600" b="1" dirty="0"/>
              <a:t>(В огне деревянные тарелки могут сгореть, в воде разбухнуть, от солнца треснуть.)</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420888"/>
            <a:ext cx="3180926" cy="350837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64904"/>
            <a:ext cx="4355976" cy="4049688"/>
          </a:xfrm>
          <a:prstGeom prst="rect">
            <a:avLst/>
          </a:prstGeom>
        </p:spPr>
      </p:pic>
    </p:spTree>
    <p:extLst>
      <p:ext uri="{BB962C8B-B14F-4D97-AF65-F5344CB8AC3E}">
        <p14:creationId xmlns:p14="http://schemas.microsoft.com/office/powerpoint/2010/main" val="4036181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131</TotalTime>
  <Words>461</Words>
  <Application>Microsoft Office PowerPoint</Application>
  <PresentationFormat>Экран (4:3)</PresentationFormat>
  <Paragraphs>20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Остин</vt:lpstr>
      <vt:lpstr>Путешествие в прошлое тарелки</vt:lpstr>
      <vt:lpstr>Посмотрите, какой красивый дом стоит. А кто же в этом домике живет?</vt:lpstr>
      <vt:lpstr>(Мишка, зайчик, дедка с бабкой.) Давайте зайдем и посмотрим, кто в доме живет.</vt:lpstr>
      <vt:lpstr>. Ой, как здесь хорошо, какой стол накрыт! Хозяева, навер­ное, ждут гостей. Посмотрите, что есть на столе? (самовар, чашки, угощенье.)А чего здесь не хватает-Тарелок. Баранки лежат прямо на столе! </vt:lpstr>
      <vt:lpstr>Давным-давно, когда не было ни домов, ни детских садиков, ни магазинов, когда люди жили еще в пеще­рах, произошла эта история. . Захотел как-то мужик поесть. Убил он на охоте быка, поджарил на костре мясо </vt:lpstr>
      <vt:lpstr> И тут он подумал: на что ему мясо положить? Если он положит его на землю, что с мясом будет?(Испачкается).Думал мужик и решил сорвать лист лопуха и на него положить мясо. Так и сделал</vt:lpstr>
      <vt:lpstr>Тогда решил мужик сделать тарелку из кам­ня. Два дня долбил он камень, чтобы появилось уг­лубление. Положил он на тарелку мясо, сидит и ра­дуется, что у него теперь есть такая удобная тарелка</vt:lpstr>
      <vt:lpstr>Ну каменная тарелка тяжелая, и решил мужик сделать тарелку из дерева</vt:lpstr>
      <vt:lpstr>Другой мужик решил их ук­расить  их узорами. Мужик был веселым человеком, поэтому и рисунки получились такие же. Какие? (Яр­кие, красивые, радостные.)  Ну тарелки оказались непрочными. Эти тарелки надо держать подальше от огня, воды и солнца Почему ? (В огне деревянные тарелки могут сгореть, в воде разбухнуть, от солнца треснуть.)</vt:lpstr>
      <vt:lpstr> Стал мужик думать и решил сде­лать тарелки из металла. Вот такие. Посмотрите на них. Нравятся вам эти тарелки? (Да.) Почему? (Они легкие, прочные, не горят, не бьются.) Куда мы смело можем брать эти тарелки? (В поход, на дачу, в лес.)</vt:lpstr>
      <vt:lpstr>Когда человек научился делать стекло, он стал изготавливать из него тарелки</vt:lpstr>
      <vt:lpstr>Они научились их расписывать.</vt:lpstr>
      <vt:lpstr>А еще научились делать пластмассовые тарелки</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Путешествие в прошлое</dc:title>
  <dc:creator>1</dc:creator>
  <cp:lastModifiedBy>1</cp:lastModifiedBy>
  <cp:revision>13</cp:revision>
  <dcterms:created xsi:type="dcterms:W3CDTF">2016-12-18T08:08:03Z</dcterms:created>
  <dcterms:modified xsi:type="dcterms:W3CDTF">2018-09-13T17:34:35Z</dcterms:modified>
</cp:coreProperties>
</file>